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3"/>
  </p:notesMasterIdLst>
  <p:sldIdLst>
    <p:sldId id="256" r:id="rId4"/>
    <p:sldId id="287" r:id="rId5"/>
    <p:sldId id="262" r:id="rId6"/>
    <p:sldId id="257" r:id="rId7"/>
    <p:sldId id="288" r:id="rId8"/>
    <p:sldId id="349" r:id="rId9"/>
    <p:sldId id="350" r:id="rId10"/>
    <p:sldId id="351" r:id="rId11"/>
    <p:sldId id="332" r:id="rId12"/>
    <p:sldId id="291" r:id="rId13"/>
    <p:sldId id="292" r:id="rId14"/>
    <p:sldId id="294" r:id="rId15"/>
    <p:sldId id="296" r:id="rId16"/>
    <p:sldId id="297" r:id="rId17"/>
    <p:sldId id="298" r:id="rId18"/>
    <p:sldId id="303" r:id="rId19"/>
    <p:sldId id="299" r:id="rId20"/>
    <p:sldId id="259" r:id="rId21"/>
    <p:sldId id="301" r:id="rId22"/>
    <p:sldId id="260" r:id="rId23"/>
    <p:sldId id="263" r:id="rId24"/>
    <p:sldId id="300" r:id="rId25"/>
    <p:sldId id="337" r:id="rId26"/>
    <p:sldId id="340" r:id="rId27"/>
    <p:sldId id="348" r:id="rId28"/>
    <p:sldId id="341" r:id="rId29"/>
    <p:sldId id="304" r:id="rId30"/>
    <p:sldId id="306" r:id="rId31"/>
    <p:sldId id="308" r:id="rId32"/>
    <p:sldId id="309" r:id="rId33"/>
    <p:sldId id="311" r:id="rId34"/>
    <p:sldId id="312" r:id="rId35"/>
    <p:sldId id="313" r:id="rId36"/>
    <p:sldId id="345" r:id="rId37"/>
    <p:sldId id="346" r:id="rId38"/>
    <p:sldId id="314" r:id="rId39"/>
    <p:sldId id="317" r:id="rId40"/>
    <p:sldId id="318" r:id="rId41"/>
    <p:sldId id="339" r:id="rId42"/>
    <p:sldId id="338" r:id="rId43"/>
    <p:sldId id="342" r:id="rId44"/>
    <p:sldId id="320" r:id="rId45"/>
    <p:sldId id="321" r:id="rId46"/>
    <p:sldId id="324" r:id="rId47"/>
    <p:sldId id="343" r:id="rId48"/>
    <p:sldId id="326" r:id="rId49"/>
    <p:sldId id="329" r:id="rId50"/>
    <p:sldId id="336" r:id="rId51"/>
    <p:sldId id="330" r:id="rId52"/>
  </p:sldIdLst>
  <p:sldSz cx="9144000" cy="5143500" type="screen16x9"/>
  <p:notesSz cx="6858000" cy="9144000"/>
  <p:embeddedFontLst>
    <p:embeddedFont>
      <p:font typeface="Palatino Linotype" panose="02040502050505030304" pitchFamily="18" charset="0"/>
      <p:regular r:id="rId54"/>
      <p:bold r:id="rId55"/>
      <p:italic r:id="rId56"/>
      <p:boldItalic r:id="rId57"/>
    </p:embeddedFont>
    <p:embeddedFont>
      <p:font typeface="Montserrat" panose="020B0604020202020204" charset="0"/>
      <p:regular r:id="rId58"/>
      <p:bold r:id="rId59"/>
    </p:embeddedFont>
    <p:embeddedFont>
      <p:font typeface="Muli" panose="020B0604020202020204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  <p:embeddedFont>
      <p:font typeface="SimSun" panose="02010600030101010101" pitchFamily="2" charset="-122"/>
      <p:regular r:id="rId72"/>
    </p:embeddedFont>
    <p:embeddedFont>
      <p:font typeface="Source Sans Pro" panose="020B0604020202020204" charset="0"/>
      <p:regular r:id="rId73"/>
      <p:bold r:id="rId74"/>
      <p:italic r:id="rId75"/>
      <p:boldItalic r:id="rId76"/>
    </p:embeddedFont>
    <p:embeddedFont>
      <p:font typeface="ＭＳ Ｐゴシック" panose="020B0600070205080204" pitchFamily="34" charset="-128"/>
      <p:regular r:id="rId77"/>
    </p:embeddedFont>
    <p:embeddedFont>
      <p:font typeface="Yu Mincho" panose="02020400000000000000" pitchFamily="18" charset="-128"/>
      <p:regular r:id="rId78"/>
    </p:embeddedFont>
    <p:embeddedFont>
      <p:font typeface="Georgia" panose="02040502050405020303" pitchFamily="18" charset="0"/>
      <p:regular r:id="rId79"/>
      <p:bold r:id="rId80"/>
      <p:italic r:id="rId81"/>
      <p:boldItalic r:id="rId82"/>
    </p:embeddedFont>
    <p:embeddedFont>
      <p:font typeface=".VnTeknical" panose="020B7200000000000000" pitchFamily="34" charset="0"/>
      <p:regular r:id="rId83"/>
    </p:embeddedFont>
    <p:embeddedFont>
      <p:font typeface="Calibri Light" panose="020F0302020204030204" pitchFamily="34" charset="0"/>
      <p:regular r:id="rId84"/>
      <p: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4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3.fntdata"/><Relationship Id="rId87" Type="http://schemas.openxmlformats.org/officeDocument/2006/relationships/viewProps" Target="viewProps.xml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3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5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5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00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36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37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b="1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b="1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b="1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b="1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b="1" cap="small" dirty="0">
                <a:solidFill>
                  <a:srgbClr val="44C7FF"/>
                </a:solidFill>
              </a:rPr>
              <a:t>Project schedule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en-US" sz="2000" b="1" cap="small" dirty="0">
                <a:solidFill>
                  <a:srgbClr val="44C7FF"/>
                </a:solidFill>
              </a:rPr>
              <a:t>-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4688" y="1321524"/>
            <a:ext cx="66700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b="1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200" b="1" dirty="0" smtClean="0">
                <a:solidFill>
                  <a:srgbClr val="44C7FF"/>
                </a:solidFill>
              </a:rPr>
              <a:t> </a:t>
            </a:r>
            <a:r>
              <a:rPr lang="ja-JP" altLang="en-US" sz="2200" b="1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2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used in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21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32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87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42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97" y="2863390"/>
            <a:ext cx="1214776" cy="1214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7329" y="423340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GitHub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57024" y="423572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Word 2016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05907" y="423340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 2016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04277" y="4214947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PowerPoint 2016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848464" y="42334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Project 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983" y="1252274"/>
            <a:ext cx="7591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4C7FF"/>
                </a:solidFill>
              </a:rPr>
              <a:t>Project </a:t>
            </a:r>
            <a:r>
              <a:rPr lang="en-US" sz="2400" b="1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b="1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b="1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40" y="4108666"/>
            <a:ext cx="758492" cy="7584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04" y="2645947"/>
            <a:ext cx="1179645" cy="10713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3" y="4069342"/>
            <a:ext cx="837139" cy="837139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50" y="3786262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06" y="2569333"/>
            <a:ext cx="1224540" cy="1224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58" y="2462643"/>
            <a:ext cx="1437919" cy="1437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78" y="2690083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7216" y="1232669"/>
            <a:ext cx="3905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cap="small" dirty="0">
                <a:solidFill>
                  <a:srgbClr val="44C7FF"/>
                </a:solidFill>
              </a:rPr>
              <a:t>Risk </a:t>
            </a:r>
            <a:r>
              <a:rPr lang="en-US" sz="2000" b="1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b="1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b="1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b="1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3305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410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Communication management </a:t>
            </a:r>
            <a:r>
              <a:rPr lang="en-US" sz="2000" b="1" dirty="0" smtClean="0">
                <a:solidFill>
                  <a:schemeClr val="bg1"/>
                </a:solidFill>
              </a:rPr>
              <a:t>- </a:t>
            </a:r>
            <a:r>
              <a:rPr lang="ja-JP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b="1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b="1" dirty="0">
                <a:solidFill>
                  <a:schemeClr val="bg1"/>
                </a:solidFill>
              </a:rPr>
              <a:t> </a:t>
            </a:r>
            <a:br>
              <a:rPr lang="ja-JP" altLang="en-US" sz="2000" b="1" dirty="0">
                <a:solidFill>
                  <a:schemeClr val="bg1"/>
                </a:solidFill>
              </a:rPr>
            </a:br>
            <a:endParaRPr lang="en-US" sz="2000" b="1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92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 6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65" y="3881260"/>
            <a:ext cx="793481" cy="793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84" y="3307692"/>
            <a:ext cx="584192" cy="59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94" y="3307692"/>
            <a:ext cx="512305" cy="512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53" y="3293990"/>
            <a:ext cx="619903" cy="6199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74" y="3259595"/>
            <a:ext cx="688692" cy="6886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6" y="3225203"/>
            <a:ext cx="757479" cy="7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5015688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ア要件仕様書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5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件仕様書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31319"/>
              </p:ext>
            </p:extLst>
          </p:nvPr>
        </p:nvGraphicFramePr>
        <p:xfrm>
          <a:off x="1555196" y="1176265"/>
          <a:ext cx="5948900" cy="336491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3442666846"/>
                    </a:ext>
                  </a:extLst>
                </a:gridCol>
                <a:gridCol w="809057">
                  <a:extLst>
                    <a:ext uri="{9D8B030D-6E8A-4147-A177-3AD203B41FA5}">
                      <a16:colId xmlns:a16="http://schemas.microsoft.com/office/drawing/2014/main" val="767600932"/>
                    </a:ext>
                  </a:extLst>
                </a:gridCol>
                <a:gridCol w="1787175">
                  <a:extLst>
                    <a:ext uri="{9D8B030D-6E8A-4147-A177-3AD203B41FA5}">
                      <a16:colId xmlns:a16="http://schemas.microsoft.com/office/drawing/2014/main" val="2524856507"/>
                    </a:ext>
                  </a:extLst>
                </a:gridCol>
                <a:gridCol w="1640439">
                  <a:extLst>
                    <a:ext uri="{9D8B030D-6E8A-4147-A177-3AD203B41FA5}">
                      <a16:colId xmlns:a16="http://schemas.microsoft.com/office/drawing/2014/main" val="3363860928"/>
                    </a:ext>
                  </a:extLst>
                </a:gridCol>
                <a:gridCol w="1189664">
                  <a:extLst>
                    <a:ext uri="{9D8B030D-6E8A-4147-A177-3AD203B41FA5}">
                      <a16:colId xmlns:a16="http://schemas.microsoft.com/office/drawing/2014/main" val="788805801"/>
                    </a:ext>
                  </a:extLst>
                </a:gridCol>
              </a:tblGrid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ID: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Version: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849555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Name</a:t>
                      </a: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Booking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Priority: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High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902107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Created by: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QuyenTB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Date Created: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29/05/2017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45396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Actors: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Guest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0640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Description: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This function allows actor to find and book a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18499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Trigger: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“ĐẶT NGAY” button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on the homepage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85322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Extend Use Case: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UC004 – Search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58270"/>
                  </a:ext>
                </a:extLst>
              </a:tr>
              <a:tr h="186512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Normal Flow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1930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229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Input quantity for each room type then click on “Tiếp theo”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9953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confirmation booking page in the new tab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27326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Enter customer information then click on “Đặt phòng” 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14059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successfully message, display homepage, send booking information to customer’ mail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99059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1523" y="4709233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 Case Writing of Booking Room Online (p1)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79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03768"/>
              </p:ext>
            </p:extLst>
          </p:nvPr>
        </p:nvGraphicFramePr>
        <p:xfrm>
          <a:off x="1597550" y="1106940"/>
          <a:ext cx="5948900" cy="357345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2881314700"/>
                    </a:ext>
                  </a:extLst>
                </a:gridCol>
                <a:gridCol w="1121660">
                  <a:extLst>
                    <a:ext uri="{9D8B030D-6E8A-4147-A177-3AD203B41FA5}">
                      <a16:colId xmlns:a16="http://schemas.microsoft.com/office/drawing/2014/main" val="1063219751"/>
                    </a:ext>
                  </a:extLst>
                </a:gridCol>
                <a:gridCol w="1474572">
                  <a:extLst>
                    <a:ext uri="{9D8B030D-6E8A-4147-A177-3AD203B41FA5}">
                      <a16:colId xmlns:a16="http://schemas.microsoft.com/office/drawing/2014/main" val="554061024"/>
                    </a:ext>
                  </a:extLst>
                </a:gridCol>
                <a:gridCol w="2830103">
                  <a:extLst>
                    <a:ext uri="{9D8B030D-6E8A-4147-A177-3AD203B41FA5}">
                      <a16:colId xmlns:a16="http://schemas.microsoft.com/office/drawing/2014/main" val="2987557329"/>
                    </a:ext>
                  </a:extLst>
                </a:gridCol>
              </a:tblGrid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Extension Flows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89427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ET1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87303"/>
                  </a:ext>
                </a:extLst>
              </a:tr>
              <a:tr h="2823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741505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“x” button of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451287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Close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193004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Exceptions: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6073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, number of room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4918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09134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” button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18155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864869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03564"/>
                  </a:ext>
                </a:extLst>
              </a:tr>
              <a:tr h="2734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3, data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514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1899615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“Đặt phòng”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4830326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240145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Business Rules: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B1, B10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42434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Other Information: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N/A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27997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0733" y="4751798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 Case Writing of Booking Room Online (</a:t>
            </a:r>
            <a:r>
              <a:rPr lang="en-US" b="1" dirty="0" smtClean="0">
                <a:solidFill>
                  <a:schemeClr val="bg1"/>
                </a:solidFill>
              </a:rPr>
              <a:t>p2)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4" descr="https://scontent.fhan2-3.fna.fbcdn.net/v/t34.0-12/21039917_1682043451847079_1663222303_n.jpg?oh=722e3bce28778ece0db764b57011d5f1&amp;oe=599DFE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30" y="1049122"/>
            <a:ext cx="4713570" cy="401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6694" y="2571750"/>
            <a:ext cx="3054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Entity Relationship </a:t>
            </a:r>
          </a:p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Diagram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SUPPORTABILITY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b="1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Currency: </a:t>
            </a:r>
            <a:r>
              <a:rPr lang="en-US" dirty="0" smtClean="0">
                <a:solidFill>
                  <a:schemeClr val="bg1"/>
                </a:solidFill>
              </a:rPr>
              <a:t>!#.#,00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73" y="1786245"/>
            <a:ext cx="1102251" cy="11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8956" y="187068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8" y="67545"/>
            <a:ext cx="1206284" cy="1835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5" y="1339438"/>
            <a:ext cx="1213971" cy="1834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92" y="2414327"/>
            <a:ext cx="1243824" cy="1888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46" y="2365890"/>
            <a:ext cx="1280616" cy="19413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96" y="76426"/>
            <a:ext cx="1149715" cy="177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Design Description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2938" y="4055426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Mockup of GUI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4" y="383865"/>
            <a:ext cx="6284365" cy="44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36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491200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1860905"/>
            <a:ext cx="6534550" cy="284674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708140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8550" y="2034610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Plan including: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591" y="2921367"/>
            <a:ext cx="6827205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Risks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tested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Resources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</a:t>
            </a: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5222876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Tools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343711" y="2319769"/>
            <a:ext cx="70993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10 Professional 64 bit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Chrome </a:t>
            </a:r>
            <a:r>
              <a:rPr lang="en-US" b="1" dirty="0" smtClean="0">
                <a:solidFill>
                  <a:schemeClr val="tx1"/>
                </a:solidFill>
              </a:rPr>
              <a:t>60.0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Microsoft </a:t>
            </a:r>
            <a:r>
              <a:rPr lang="en-US" b="1" dirty="0">
                <a:solidFill>
                  <a:schemeClr val="tx1"/>
                </a:solidFill>
              </a:rPr>
              <a:t>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marL="171450" lvl="0" indent="-171450" algn="ctr" rtl="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2" y="1164345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89" y="2396481"/>
            <a:ext cx="763607" cy="763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92" y="3479326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6003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6642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4122773" y="7757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17524" y="13094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767146"/>
            <a:ext cx="264654" cy="1867335"/>
            <a:chOff x="3185160" y="2880450"/>
            <a:chExt cx="1027271" cy="3587025"/>
          </a:xfrm>
        </p:grpSpPr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18687" y="18434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374518"/>
            <a:ext cx="2682988" cy="2229134"/>
            <a:chOff x="4210047" y="2112819"/>
            <a:chExt cx="2801600" cy="4355610"/>
          </a:xfrm>
        </p:grpSpPr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7722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3091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18553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758130" y="593188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092607" y="1288442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6501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3643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28992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43505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3513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39633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18192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3855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29218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4963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39731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19169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28250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件仕様書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4112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0295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40913" y="4585074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40220" y="44515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56860" y="4602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</a:t>
            </a:r>
            <a:r>
              <a:rPr lang="en-US" sz="2000" b="1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3132" y="3457744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a typeface="Times New Roman" panose="02020603050405020304" pitchFamily="18" charset="0"/>
              </a:rPr>
              <a:t>V-Model</a:t>
            </a:r>
            <a:endParaRPr lang="en-US" sz="3600" b="1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2" y="1220952"/>
            <a:ext cx="5961668" cy="37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128" y="4104075"/>
            <a:ext cx="3231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(FPT University’s SWQ Curriculum)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Process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39" y="1625688"/>
            <a:ext cx="6829091" cy="30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6468" y="4734986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FPT Software’s Testing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7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Test 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797582" y="2336725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2237320" y="1910647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TextBox 21"/>
          <p:cNvSpPr txBox="1"/>
          <p:nvPr/>
        </p:nvSpPr>
        <p:spPr>
          <a:xfrm>
            <a:off x="2418775" y="2300200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10379" y="2445311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31800" y="2779379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13633" y="3169271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990389" y="3383847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667078" y="1746845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903412" y="4391174"/>
            <a:ext cx="27813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Case Sample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51453"/>
            <a:ext cx="6389688" cy="407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1562986" y="4367443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Defect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338124"/>
            <a:ext cx="7388181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2345" y="4611322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Integration Test Report</a:t>
            </a:r>
            <a:endParaRPr lang="en-US" b="1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/>
          <a:stretch>
            <a:fillRect/>
          </a:stretch>
        </p:blipFill>
        <p:spPr bwMode="auto">
          <a:xfrm>
            <a:off x="1387572" y="1601396"/>
            <a:ext cx="7908828" cy="29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0481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80" y="1490151"/>
            <a:ext cx="7937020" cy="305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4645" y="4646488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System Test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1" y="1451480"/>
            <a:ext cx="722741" cy="631506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" y="-176645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7719" y="665019"/>
            <a:ext cx="7388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Thank you </a:t>
            </a:r>
            <a:r>
              <a:rPr lang="en-US" altLang="ja-JP" sz="4000" b="1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for </a:t>
            </a:r>
            <a:r>
              <a:rPr lang="en-US" altLang="ja-JP" sz="4000" b="1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attention!</a:t>
            </a:r>
            <a:r>
              <a:rPr lang="en-US" altLang="ja-JP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/>
            </a:r>
            <a:br>
              <a:rPr lang="en-US" altLang="ja-JP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</a:br>
            <a:r>
              <a:rPr lang="ja-JP" alt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ご</a:t>
            </a:r>
            <a:r>
              <a:rPr lang="ja-JP" altLang="en-US" sz="4000" b="1" dirty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清聴ありがとうござい</a:t>
            </a:r>
            <a:r>
              <a:rPr lang="ja-JP" alt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ます</a:t>
            </a:r>
            <a:r>
              <a:rPr lang="ja-JP" altLang="en-US" sz="4000" b="1" dirty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。</a:t>
            </a:r>
            <a:endParaRPr lang="en-US" sz="4000" b="1" dirty="0">
              <a:solidFill>
                <a:schemeClr val="tx1"/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.VnTeknical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307818" y="1888716"/>
            <a:ext cx="852381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First 3 months of 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total number of tourists to </a:t>
            </a:r>
            <a:r>
              <a:rPr lang="en-US" sz="1600" dirty="0" err="1"/>
              <a:t>Quang</a:t>
            </a:r>
            <a:r>
              <a:rPr lang="en-US" sz="1600" dirty="0"/>
              <a:t> </a:t>
            </a:r>
            <a:r>
              <a:rPr lang="en-US" sz="1600" dirty="0" err="1"/>
              <a:t>Ninh</a:t>
            </a:r>
            <a:r>
              <a:rPr lang="en-US" sz="1600" dirty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tourists to </a:t>
            </a:r>
            <a:r>
              <a:rPr lang="en-US" sz="1600" dirty="0" err="1"/>
              <a:t>Halong</a:t>
            </a:r>
            <a:r>
              <a:rPr lang="en-US" sz="1600" dirty="0"/>
              <a:t> Bay was about 928,900 people.</a:t>
            </a:r>
          </a:p>
          <a:p>
            <a:pPr lvl="1"/>
            <a:r>
              <a:rPr lang="en-US" sz="1600" dirty="0"/>
              <a:t/>
            </a:r>
            <a:br>
              <a:rPr lang="en-US" sz="1600" dirty="0"/>
            </a:br>
            <a:r>
              <a:rPr lang="en-US" sz="1200" i="1" dirty="0">
                <a:solidFill>
                  <a:srgbClr val="0070C0"/>
                </a:solidFill>
              </a:rPr>
              <a:t>(http://baoquangninh.com.vn/du-lich/201703/quy-i-2017-quang-ninh-don-3769-trieu-luot-khach-du-lich-2336999/)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	</a:t>
            </a:r>
            <a:r>
              <a:rPr lang="en-US" sz="1600" dirty="0">
                <a:solidFill>
                  <a:srgbClr val="FF0000"/>
                </a:solidFill>
              </a:rPr>
              <a:t>The higher the number of tourists is, the greater the demand for accommodation and hotel services increases, resulting in the establishment of more hotels. </a:t>
            </a:r>
          </a:p>
          <a:p>
            <a:pPr lvl="1"/>
            <a:endParaRPr lang="en-US" sz="1600" dirty="0"/>
          </a:p>
        </p:txBody>
      </p:sp>
      <p:sp>
        <p:nvSpPr>
          <p:cNvPr id="12" name="Right Arrow 11"/>
          <p:cNvSpPr/>
          <p:nvPr/>
        </p:nvSpPr>
        <p:spPr>
          <a:xfrm>
            <a:off x="687532" y="3573465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2451891"/>
            <a:ext cx="4468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Booking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Room services managing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Using tools for management</a:t>
            </a:r>
            <a:r>
              <a:rPr lang="en-US" sz="1600" dirty="0" smtClean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6</a:t>
            </a:r>
          </a:p>
          <a:p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017" y="1905501"/>
            <a:ext cx="3621740" cy="4284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800" b="1" dirty="0" smtClean="0"/>
              <a:t>Hotels face with </a:t>
            </a:r>
            <a:r>
              <a:rPr lang="en-US" sz="1800" b="1" dirty="0"/>
              <a:t>difficulties in: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40" y="1740556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509854"/>
            <a:ext cx="6495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Develop a </a:t>
            </a:r>
            <a:r>
              <a:rPr lang="en-US" sz="1600" b="1" dirty="0" smtClean="0"/>
              <a:t>website to:</a:t>
            </a:r>
          </a:p>
          <a:p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</a:t>
            </a:r>
            <a:r>
              <a:rPr lang="en-US" sz="1600" dirty="0" smtClean="0"/>
              <a:t>rand </a:t>
            </a:r>
            <a:r>
              <a:rPr lang="en-US" sz="1600" dirty="0"/>
              <a:t>the hotel’s </a:t>
            </a:r>
            <a:r>
              <a:rPr lang="en-US" sz="1600" dirty="0" smtClean="0"/>
              <a:t>image.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Offer </a:t>
            </a:r>
            <a:r>
              <a:rPr lang="en-US" sz="1600" dirty="0"/>
              <a:t>customers with a time-saving and efficient booking </a:t>
            </a:r>
            <a:r>
              <a:rPr lang="en-US" sz="1600" dirty="0" smtClean="0"/>
              <a:t>way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Provide </a:t>
            </a:r>
            <a:r>
              <a:rPr lang="en-US" sz="1600" dirty="0"/>
              <a:t>favorable tool  for the hotel’s </a:t>
            </a:r>
            <a:r>
              <a:rPr lang="en-US" sz="1600" dirty="0" smtClean="0"/>
              <a:t>staffs.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1463" y="1857745"/>
            <a:ext cx="922482" cy="39505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sz="1800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IDEA</a:t>
            </a:r>
            <a:endParaRPr lang="en-US" sz="1800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0146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9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1474</Words>
  <Application>Microsoft Office PowerPoint</Application>
  <PresentationFormat>On-screen Show (16:9)</PresentationFormat>
  <Paragraphs>428</Paragraphs>
  <Slides>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71" baseType="lpstr">
      <vt:lpstr>Times New Roman</vt:lpstr>
      <vt:lpstr>Palatino Linotype</vt:lpstr>
      <vt:lpstr>Montserrat</vt:lpstr>
      <vt:lpstr>Muli</vt:lpstr>
      <vt:lpstr>Wingdings</vt:lpstr>
      <vt:lpstr>Calibri</vt:lpstr>
      <vt:lpstr>Verdana</vt:lpstr>
      <vt:lpstr>Arial</vt:lpstr>
      <vt:lpstr>SimSun</vt:lpstr>
      <vt:lpstr>Lato Light</vt:lpstr>
      <vt:lpstr>Sketch Gothic</vt:lpstr>
      <vt:lpstr>Lato Regular</vt:lpstr>
      <vt:lpstr>Source Sans Pro</vt:lpstr>
      <vt:lpstr>ＭＳ Ｐゴシック</vt:lpstr>
      <vt:lpstr>Yu Mincho</vt:lpstr>
      <vt:lpstr>Bebas Neue</vt:lpstr>
      <vt:lpstr>Georgia</vt:lpstr>
      <vt:lpstr>.VnTeknical</vt:lpstr>
      <vt:lpstr>Calibri Light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Test Environment and Tools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DEMO </vt:lpstr>
      <vt:lpstr>PowerPoint Presentation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Vu Hoang</cp:lastModifiedBy>
  <cp:revision>158</cp:revision>
  <dcterms:modified xsi:type="dcterms:W3CDTF">2017-08-28T09:13:14Z</dcterms:modified>
</cp:coreProperties>
</file>